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AC0CF-5025-4F61-9735-C2A99A6D71F4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9F5E7-5646-467F-B019-A07ABDE14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8029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AF2206-4A8D-4EFF-BD08-4003A836537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8029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8029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8714CD-F06A-468E-86CE-6A49BBE7F1F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7802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66A99E6-9DAF-494F-9779-6CA4795C9025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7802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02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A6AEC3-ECC8-48B4-B6CA-8B4C306ED67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78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9A1E30-71E1-44D2-B4EB-C263D8E5351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78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19D983D-A2A3-4DD1-8592-6AE2749EEA29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78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4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61397E0-5740-4185-AC6C-446F209D67D7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9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5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0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9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88CB6FBA-30FA-4A5F-ADBD-B25E6F4C63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3AFB1CAE-1ACA-424A-A985-52F07DD45EFC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9.wav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0.wav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Concluding the Interview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 Tabs 12</a:t>
            </a:r>
          </a:p>
        </p:txBody>
      </p:sp>
      <p:sp>
        <p:nvSpPr>
          <p:cNvPr id="395268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4491-32 Concluding the Interview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39526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527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A6401D-51F3-44B4-9009-1F557490306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395271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3083" name="~PP1342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8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788199"/>
      </p:ext>
    </p:extLst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#2, cont’d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Pub 4012: Tab G</a:t>
            </a:r>
          </a:p>
          <a:p>
            <a:pPr eaLnBrk="1" hangingPunct="1">
              <a:defRPr/>
            </a:pPr>
            <a:r>
              <a:rPr lang="en-US" dirty="0" smtClean="0"/>
              <a:t>Brenda paid a neighbor to care for Brian while she worked part-time.</a:t>
            </a:r>
          </a:p>
          <a:p>
            <a:pPr eaLnBrk="1" hangingPunct="1">
              <a:defRPr/>
            </a:pPr>
            <a:r>
              <a:rPr lang="en-US" dirty="0" smtClean="0"/>
              <a:t>Brenda’s annual income was $20,000.</a:t>
            </a:r>
          </a:p>
          <a:p>
            <a:pPr eaLnBrk="1" hangingPunct="1">
              <a:defRPr/>
            </a:pPr>
            <a:r>
              <a:rPr lang="en-US" dirty="0" smtClean="0"/>
              <a:t>Brian had income of $4,000.</a:t>
            </a:r>
          </a:p>
          <a:p>
            <a:pPr eaLnBrk="1" hangingPunct="1">
              <a:defRPr/>
            </a:pPr>
            <a:r>
              <a:rPr lang="en-US" dirty="0" smtClean="0"/>
              <a:t>Is Brenda eligible to claim Child and Dependent Care credit?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YES</a:t>
            </a:r>
          </a:p>
        </p:txBody>
      </p:sp>
      <p:sp>
        <p:nvSpPr>
          <p:cNvPr id="404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4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E9EE73-BAFE-4643-930F-00176010814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404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3323" name="~PP1349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33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876972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#2, cont’d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 4012: Tab G</a:t>
            </a:r>
          </a:p>
          <a:p>
            <a:pPr eaLnBrk="1" hangingPunct="1"/>
            <a:r>
              <a:rPr lang="en-US" smtClean="0"/>
              <a:t>Is Brenda eligible for the Earned Income Credit?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YES</a:t>
            </a:r>
          </a:p>
        </p:txBody>
      </p:sp>
      <p:sp>
        <p:nvSpPr>
          <p:cNvPr id="405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5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161ABE-CA2E-4742-90B7-2DFADC5FAB5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405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4346" name="~PP3349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5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350270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Pub 4012: Tab B</a:t>
            </a:r>
          </a:p>
          <a:p>
            <a:pPr eaLnBrk="1" hangingPunct="1">
              <a:defRPr/>
            </a:pPr>
            <a:r>
              <a:rPr lang="en-US" dirty="0" smtClean="0"/>
              <a:t>Dick &amp; Kay, both single, lived together all year.  Their baby &amp; Kay’s  two sons, 10 and 15, lived with them.</a:t>
            </a:r>
          </a:p>
          <a:p>
            <a:pPr eaLnBrk="1" hangingPunct="1">
              <a:defRPr/>
            </a:pPr>
            <a:r>
              <a:rPr lang="en-US" dirty="0" smtClean="0"/>
              <a:t>Per Kay’s 2000 divorce decree, ex claims dependent exemption for older son.</a:t>
            </a:r>
          </a:p>
          <a:p>
            <a:pPr eaLnBrk="1" hangingPunct="1">
              <a:defRPr/>
            </a:pPr>
            <a:r>
              <a:rPr lang="en-US" dirty="0" smtClean="0"/>
              <a:t>Dick earned $28K, paid all rent/utilities and half the food.  Kay earned $10K</a:t>
            </a:r>
          </a:p>
          <a:p>
            <a:pPr eaLnBrk="1" hangingPunct="1">
              <a:defRPr/>
            </a:pPr>
            <a:r>
              <a:rPr lang="en-US" dirty="0" smtClean="0"/>
              <a:t>What filing status can Dick &amp; Kay each use?</a:t>
            </a:r>
          </a:p>
        </p:txBody>
      </p:sp>
      <p:sp>
        <p:nvSpPr>
          <p:cNvPr id="406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6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63213C-8E14-4679-9388-9FC81729BB9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406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5370" name="~PP135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14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230614"/>
      </p:ext>
    </p:extLst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#3 ANSWERS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Dick</a:t>
            </a:r>
          </a:p>
          <a:p>
            <a:pPr lvl="1" eaLnBrk="1" hangingPunct="1"/>
            <a:r>
              <a:rPr lang="en-US" smtClean="0"/>
              <a:t>HEAD OF HOUSEHOLD or SINGLE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Kay</a:t>
            </a:r>
          </a:p>
          <a:p>
            <a:pPr lvl="1" eaLnBrk="1" hangingPunct="1"/>
            <a:r>
              <a:rPr lang="en-US" smtClean="0"/>
              <a:t>SINGLE</a:t>
            </a:r>
          </a:p>
        </p:txBody>
      </p:sp>
      <p:sp>
        <p:nvSpPr>
          <p:cNvPr id="407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7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4A821F-2C1E-4C79-9203-4B9A5ADA7E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407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6393" name="~PP235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3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03712"/>
      </p:ext>
    </p:extLst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#3, cont’d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 4012: Tab C</a:t>
            </a:r>
          </a:p>
          <a:p>
            <a:pPr eaLnBrk="1" hangingPunct="1"/>
            <a:r>
              <a:rPr lang="en-US" smtClean="0"/>
              <a:t>With Dick filing Head of Household and Kay filing Single, what dependents can each claim?</a:t>
            </a:r>
          </a:p>
          <a:p>
            <a:pPr lvl="1" eaLnBrk="1" hangingPunct="1"/>
            <a:r>
              <a:rPr lang="en-US" smtClean="0"/>
              <a:t>Dick:  BABY</a:t>
            </a:r>
          </a:p>
          <a:p>
            <a:pPr lvl="1" eaLnBrk="1" hangingPunct="1"/>
            <a:r>
              <a:rPr lang="en-US" smtClean="0"/>
              <a:t>Kay:   SON, 10  (since Kay must file, son can’t qualify for Dick)</a:t>
            </a:r>
          </a:p>
        </p:txBody>
      </p:sp>
      <p:sp>
        <p:nvSpPr>
          <p:cNvPr id="408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8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EF2F45-8A4D-4F5E-8C2F-A9DE12EDB40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408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7417" name="~PP2352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31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388169"/>
      </p:ext>
    </p:extLst>
  </p:cSld>
  <p:clrMapOvr>
    <a:masterClrMapping/>
  </p:clrMapOvr>
  <p:transition advTm="5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#3, cont’d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 4012: Tab G</a:t>
            </a:r>
          </a:p>
          <a:p>
            <a:pPr eaLnBrk="1" hangingPunct="1"/>
            <a:r>
              <a:rPr lang="en-US" smtClean="0"/>
              <a:t>On the days she worked, Kay paid son, 15, $100/mo to watch brother, 10, after school and ABC Daycare $800 for baby.</a:t>
            </a:r>
          </a:p>
          <a:p>
            <a:pPr eaLnBrk="1" hangingPunct="1"/>
            <a:r>
              <a:rPr lang="en-US" smtClean="0"/>
              <a:t>Who can claim child care credit?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NO-ONE</a:t>
            </a:r>
          </a:p>
          <a:p>
            <a:pPr lvl="2" eaLnBrk="1" hangingPunct="1"/>
            <a:r>
              <a:rPr lang="en-US" smtClean="0"/>
              <a:t>Baby not Kay’s dependent</a:t>
            </a:r>
          </a:p>
          <a:p>
            <a:pPr lvl="2" eaLnBrk="1" hangingPunct="1"/>
            <a:r>
              <a:rPr lang="en-US" smtClean="0"/>
              <a:t>Elder son, dependent of ex and &lt;19</a:t>
            </a:r>
          </a:p>
        </p:txBody>
      </p:sp>
      <p:sp>
        <p:nvSpPr>
          <p:cNvPr id="409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9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98B8E6-30A7-4BDE-9D46-91D11076BD4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409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8442" name="~PP1352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50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948796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#4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 4012: Tab C</a:t>
            </a:r>
          </a:p>
          <a:p>
            <a:pPr eaLnBrk="1" hangingPunct="1"/>
            <a:r>
              <a:rPr lang="en-US" smtClean="0"/>
              <a:t>John lives with Mary and her two children.</a:t>
            </a:r>
          </a:p>
          <a:p>
            <a:pPr eaLnBrk="1" hangingPunct="1"/>
            <a:r>
              <a:rPr lang="en-US" smtClean="0"/>
              <a:t>John and Mary are not married and John is not the father of the two children.</a:t>
            </a:r>
          </a:p>
          <a:p>
            <a:pPr eaLnBrk="1" hangingPunct="1"/>
            <a:r>
              <a:rPr lang="en-US" smtClean="0"/>
              <a:t>John fully supports the household and the people in it, and has for three years.</a:t>
            </a:r>
          </a:p>
          <a:p>
            <a:pPr eaLnBrk="1" hangingPunct="1"/>
            <a:r>
              <a:rPr lang="en-US" smtClean="0"/>
              <a:t>Mary does not work and is not filing. </a:t>
            </a:r>
          </a:p>
          <a:p>
            <a:pPr eaLnBrk="1" hangingPunct="1"/>
            <a:r>
              <a:rPr lang="en-US" smtClean="0"/>
              <a:t>Who can John claim as dependents?</a:t>
            </a:r>
          </a:p>
        </p:txBody>
      </p:sp>
      <p:sp>
        <p:nvSpPr>
          <p:cNvPr id="410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0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9D56FD-E6C0-4CA9-A589-560855011AC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410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9466" name="~PP235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47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08849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#4 ANSWER</a:t>
            </a:r>
          </a:p>
        </p:txBody>
      </p:sp>
      <p:sp>
        <p:nvSpPr>
          <p:cNvPr id="4116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MARY and the TWO CHILDREN</a:t>
            </a:r>
          </a:p>
          <a:p>
            <a:pPr lvl="1" eaLnBrk="1" hangingPunct="1"/>
            <a:r>
              <a:rPr lang="en-US" smtClean="0"/>
              <a:t>All are Qualifying Relative Dependents.</a:t>
            </a:r>
          </a:p>
          <a:p>
            <a:pPr lvl="1" eaLnBrk="1" hangingPunct="1"/>
            <a:r>
              <a:rPr lang="en-US" smtClean="0"/>
              <a:t>Mary is not claiming the children so they are not considered her qualifying children.</a:t>
            </a:r>
          </a:p>
          <a:p>
            <a:pPr lvl="1" eaLnBrk="1" hangingPunct="1"/>
            <a:r>
              <a:rPr lang="en-US" smtClean="0"/>
              <a:t>John’s AGI is higher than Mary’s.</a:t>
            </a:r>
          </a:p>
          <a:p>
            <a:pPr eaLnBrk="1" hangingPunct="1"/>
            <a:endParaRPr lang="en-US" smtClean="0"/>
          </a:p>
        </p:txBody>
      </p:sp>
      <p:sp>
        <p:nvSpPr>
          <p:cNvPr id="4116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1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42A08D-4796-4162-AEC3-F26D5C23A04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  <p:sp>
        <p:nvSpPr>
          <p:cNvPr id="411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0490" name="~PP235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010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919179"/>
      </p:ext>
    </p:extLst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#4, cont’d</a:t>
            </a:r>
          </a:p>
        </p:txBody>
      </p:sp>
      <p:sp>
        <p:nvSpPr>
          <p:cNvPr id="4126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if Mary earns $3,300 and files for EIC?  Can John still claim the children as dependents?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</a:t>
            </a:r>
          </a:p>
          <a:p>
            <a:pPr lvl="1" eaLnBrk="1" hangingPunct="1"/>
            <a:r>
              <a:rPr lang="en-US" smtClean="0"/>
              <a:t>The two children would be qualifying  children of Mary’s</a:t>
            </a:r>
          </a:p>
          <a:p>
            <a:pPr lvl="1" eaLnBrk="1" hangingPunct="1"/>
            <a:r>
              <a:rPr lang="en-US" smtClean="0"/>
              <a:t>A Qualifying Child of Another Person cannot be claimed as a dependent</a:t>
            </a:r>
          </a:p>
          <a:p>
            <a:pPr eaLnBrk="1" hangingPunct="1"/>
            <a:endParaRPr lang="en-US" smtClean="0"/>
          </a:p>
        </p:txBody>
      </p:sp>
      <p:sp>
        <p:nvSpPr>
          <p:cNvPr id="4126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2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C516C1-1620-47D7-9416-632164B868C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412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1513" name="~PP135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606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89890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#4, cont’d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Pub 4012: Tab B</a:t>
            </a:r>
          </a:p>
          <a:p>
            <a:pPr eaLnBrk="1" hangingPunct="1">
              <a:defRPr/>
            </a:pPr>
            <a:r>
              <a:rPr lang="en-US" dirty="0" smtClean="0"/>
              <a:t>Can John file as Head of Household?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NO!</a:t>
            </a:r>
          </a:p>
          <a:p>
            <a:pPr lvl="1" eaLnBrk="1" hangingPunct="1">
              <a:defRPr/>
            </a:pPr>
            <a:r>
              <a:rPr lang="en-US" dirty="0" smtClean="0"/>
              <a:t>Must maintain a home in which resides &gt;6 months with a Qualifying Child or a Qualifying Relative Dependent</a:t>
            </a:r>
          </a:p>
          <a:p>
            <a:pPr lvl="1" eaLnBrk="1" hangingPunct="1">
              <a:defRPr/>
            </a:pPr>
            <a:r>
              <a:rPr lang="en-US" dirty="0" smtClean="0"/>
              <a:t>Dependent must be a relative (not just because s/he resided the entire year with the taxpayer)</a:t>
            </a:r>
          </a:p>
        </p:txBody>
      </p:sp>
      <p:sp>
        <p:nvSpPr>
          <p:cNvPr id="4137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3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2C5501-D284-4C53-8139-51B57402276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  <p:sp>
        <p:nvSpPr>
          <p:cNvPr id="413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2539" name="~PP2355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35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540594"/>
      </p:ext>
    </p:extLst>
  </p:cSld>
  <p:clrMapOvr>
    <a:masterClrMapping/>
  </p:clrMapOvr>
  <p:transition advTm="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</p:childTnLst>
        </p:cTn>
      </p:par>
    </p:tnLst>
    <p:bldLst>
      <p:bldP spid="1126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PAPER WORK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Print return</a:t>
            </a:r>
          </a:p>
          <a:p>
            <a:pPr eaLnBrk="1" hangingPunct="1">
              <a:defRPr/>
            </a:pPr>
            <a:r>
              <a:rPr lang="en-US" dirty="0" smtClean="0"/>
              <a:t>Review return with taxpayer</a:t>
            </a:r>
          </a:p>
          <a:p>
            <a:pPr lvl="1" eaLnBrk="1" hangingPunct="1">
              <a:defRPr/>
            </a:pPr>
            <a:r>
              <a:rPr lang="en-US" dirty="0" smtClean="0"/>
              <a:t>Line-by-line 1040</a:t>
            </a:r>
          </a:p>
          <a:p>
            <a:pPr lvl="1" eaLnBrk="1" hangingPunct="1">
              <a:defRPr/>
            </a:pPr>
            <a:r>
              <a:rPr lang="en-US" dirty="0" smtClean="0"/>
              <a:t>Highlight any carryovers or “issues”</a:t>
            </a:r>
          </a:p>
          <a:p>
            <a:pPr eaLnBrk="1" hangingPunct="1">
              <a:defRPr/>
            </a:pPr>
            <a:r>
              <a:rPr lang="en-US" dirty="0" smtClean="0"/>
              <a:t>Assemble packet for taxpayer</a:t>
            </a:r>
          </a:p>
          <a:p>
            <a:pPr eaLnBrk="1" hangingPunct="1">
              <a:defRPr/>
            </a:pPr>
            <a:r>
              <a:rPr lang="en-US" dirty="0"/>
              <a:t>Form 8879 must be signed</a:t>
            </a:r>
          </a:p>
          <a:p>
            <a:pPr marL="935038" lvl="1" indent="-477838" eaLnBrk="1" hangingPunct="1">
              <a:defRPr/>
            </a:pPr>
            <a:r>
              <a:rPr lang="en-US" dirty="0"/>
              <a:t>If joint return, both taxpayers must sign</a:t>
            </a:r>
          </a:p>
          <a:p>
            <a:pPr marL="534988" indent="-477838" eaLnBrk="1" hangingPunct="1">
              <a:defRPr/>
            </a:pPr>
            <a:r>
              <a:rPr lang="en-US" dirty="0"/>
              <a:t>If need to send paper document to IRS (e.g. Power of Attorney, Form 8332, etc.) use form </a:t>
            </a:r>
            <a:r>
              <a:rPr lang="en-US" dirty="0" smtClean="0"/>
              <a:t>8453 (goes to ERO for transmittal to IRS)</a:t>
            </a:r>
            <a:endParaRPr lang="en-US" dirty="0"/>
          </a:p>
        </p:txBody>
      </p:sp>
      <p:sp>
        <p:nvSpPr>
          <p:cNvPr id="3962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6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FDD5AE-3CF3-41D1-8BAF-0107B6AF512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3962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33444.WAV">
            <a:hlinkClick r:id="" action="ppaction://media"/>
          </p:cNvPr>
          <p:cNvPicPr>
            <a:picLocks noRot="1" noChangeAspect="1"/>
          </p:cNvPicPr>
          <p:nvPr>
            <a:wavAudioFile r:embed="rId1" name="~PP355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1068"/>
      </p:ext>
    </p:extLst>
  </p:cSld>
  <p:clrMapOvr>
    <a:masterClrMapping/>
  </p:clrMapOvr>
  <p:transition advTm="45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#5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is 1099-MISC, Box 7, Nonemployee compensation, reported?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Generally must report the income on Schedule C (or C-EZ, if preferred).  See Pub 17 Ch 12, Other Income, Nonemployee compensation, and Ch 1, Self-Employed Persons.  If reported incorrectly, need to contact employer.</a:t>
            </a:r>
          </a:p>
        </p:txBody>
      </p:sp>
      <p:sp>
        <p:nvSpPr>
          <p:cNvPr id="4147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4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6D500F-6AE2-4204-96A9-CF68AE88FFB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  <p:sp>
        <p:nvSpPr>
          <p:cNvPr id="4147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3562" name="~PP3355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95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202144"/>
      </p:ext>
    </p:extLst>
  </p:cSld>
  <p:clrMapOvr>
    <a:masterClrMapping/>
  </p:clrMapOvr>
  <p:transition advTm="5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LAST WORD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Explain what will happen next</a:t>
            </a:r>
          </a:p>
          <a:p>
            <a:pPr lvl="1" eaLnBrk="1" hangingPunct="1"/>
            <a:r>
              <a:rPr lang="en-US" smtClean="0"/>
              <a:t> Site responsibility</a:t>
            </a:r>
          </a:p>
          <a:p>
            <a:pPr lvl="1" eaLnBrk="1" hangingPunct="1"/>
            <a:r>
              <a:rPr lang="en-US" smtClean="0"/>
              <a:t> Taxpayer’s responsibility</a:t>
            </a:r>
          </a:p>
          <a:p>
            <a:pPr eaLnBrk="1" hangingPunct="1"/>
            <a:r>
              <a:rPr lang="en-US" smtClean="0"/>
              <a:t>Ask taxpayer if any questions</a:t>
            </a:r>
          </a:p>
          <a:p>
            <a:pPr eaLnBrk="1" hangingPunct="1"/>
            <a:r>
              <a:rPr lang="en-US" smtClean="0"/>
              <a:t>Remind should bring entire envelope next year; put 2011 docs in envelope as received</a:t>
            </a:r>
          </a:p>
          <a:p>
            <a:pPr eaLnBrk="1" hangingPunct="1"/>
            <a:r>
              <a:rPr lang="en-US" smtClean="0"/>
              <a:t>Ask taxpayer to thank site, tell friends</a:t>
            </a:r>
          </a:p>
          <a:p>
            <a:pPr eaLnBrk="1" hangingPunct="1"/>
            <a:r>
              <a:rPr lang="en-US" smtClean="0"/>
              <a:t>Thank taxpayer for coming</a:t>
            </a:r>
          </a:p>
        </p:txBody>
      </p:sp>
      <p:sp>
        <p:nvSpPr>
          <p:cNvPr id="397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7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1CC416-919E-4E13-B57E-E11830CE9E8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397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5128" name="~PP334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3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25980"/>
      </p:ext>
    </p:ext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STEPS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site copies as per site policy</a:t>
            </a:r>
          </a:p>
          <a:p>
            <a:pPr eaLnBrk="1" hangingPunct="1"/>
            <a:r>
              <a:rPr lang="en-US" smtClean="0"/>
              <a:t>Complete site log or use other means, as directed by your Coordinator, to report your activity</a:t>
            </a:r>
          </a:p>
        </p:txBody>
      </p:sp>
      <p:sp>
        <p:nvSpPr>
          <p:cNvPr id="398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8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4F19D4-29DC-4CAB-A251-58A94C9FE0D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398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6153" name="~PP134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5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89079"/>
      </p:ext>
    </p:ext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OF ATTORNEY (POA)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Required if other than TP signing return</a:t>
            </a:r>
          </a:p>
          <a:p>
            <a:pPr eaLnBrk="1" hangingPunct="1">
              <a:defRPr/>
            </a:pPr>
            <a:r>
              <a:rPr lang="en-US" dirty="0" smtClean="0"/>
              <a:t>Must include authority re tax returns</a:t>
            </a:r>
          </a:p>
          <a:p>
            <a:pPr eaLnBrk="1" hangingPunct="1">
              <a:defRPr/>
            </a:pPr>
            <a:r>
              <a:rPr lang="en-US" dirty="0" smtClean="0"/>
              <a:t>Normally does not survive death of TP</a:t>
            </a:r>
          </a:p>
          <a:p>
            <a:pPr eaLnBrk="1" hangingPunct="1">
              <a:defRPr/>
            </a:pPr>
            <a:r>
              <a:rPr lang="en-US" dirty="0" smtClean="0"/>
              <a:t>Click on Add Forms; select 2848 (POA)</a:t>
            </a:r>
          </a:p>
          <a:p>
            <a:pPr eaLnBrk="1" hangingPunct="1">
              <a:defRPr/>
            </a:pPr>
            <a:r>
              <a:rPr lang="en-US" dirty="0" smtClean="0"/>
              <a:t>Check box at top, “using this form” (will blue check Form 8453 to show 2848 attached)</a:t>
            </a:r>
          </a:p>
          <a:p>
            <a:pPr eaLnBrk="1" hangingPunct="1">
              <a:defRPr/>
            </a:pPr>
            <a:r>
              <a:rPr lang="en-US" dirty="0" smtClean="0"/>
              <a:t>Fill in red lines on 2848, Part II, Declaration </a:t>
            </a:r>
          </a:p>
          <a:p>
            <a:pPr eaLnBrk="1" hangingPunct="1">
              <a:defRPr/>
            </a:pPr>
            <a:r>
              <a:rPr lang="en-US" dirty="0" smtClean="0"/>
              <a:t>Copy of POA to be attached to 8453(s)</a:t>
            </a:r>
          </a:p>
        </p:txBody>
      </p:sp>
      <p:sp>
        <p:nvSpPr>
          <p:cNvPr id="399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9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B143A8-1890-49FD-89C2-73D19D87F4B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399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3459.WAV">
            <a:hlinkClick r:id="" action="ppaction://media"/>
          </p:cNvPr>
          <p:cNvPicPr>
            <a:picLocks noRot="1" noChangeAspect="1"/>
          </p:cNvPicPr>
          <p:nvPr>
            <a:wavAudioFile r:embed="rId1" name="~PP236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67310"/>
      </p:ext>
    </p:extLst>
  </p:cSld>
  <p:clrMapOvr>
    <a:masterClrMapping/>
  </p:clrMapOvr>
  <p:transition advTm="60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#1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 4012: Tab C</a:t>
            </a:r>
          </a:p>
          <a:p>
            <a:pPr eaLnBrk="1" hangingPunct="1"/>
            <a:r>
              <a:rPr lang="en-US" smtClean="0"/>
              <a:t>Frances has never married, but provided &gt;50% of the support for her elderly cousin, Rita, who had no gross income and who lived with Frances all year.</a:t>
            </a:r>
          </a:p>
          <a:p>
            <a:pPr eaLnBrk="1" hangingPunct="1"/>
            <a:r>
              <a:rPr lang="en-US" smtClean="0"/>
              <a:t>Can Frances claim Rita as a dependent?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YES as a Qualifying Relative Dependent</a:t>
            </a:r>
          </a:p>
        </p:txBody>
      </p:sp>
      <p:sp>
        <p:nvSpPr>
          <p:cNvPr id="40038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0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CAC54A-A1B2-4C98-A8B4-28A26372EE3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4003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228" name="~PP8345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8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661030"/>
      </p:ext>
    </p:extLst>
  </p:cSld>
  <p:clrMapOvr>
    <a:masterClrMapping/>
  </p:clrMapOvr>
  <p:transition advTm="9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#1, cont’d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 4012: Tab B</a:t>
            </a:r>
          </a:p>
          <a:p>
            <a:pPr eaLnBrk="1" hangingPunct="1"/>
            <a:r>
              <a:rPr lang="en-US" smtClean="0"/>
              <a:t>What filing status is best for Frances?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SINGLE (cousins don’t count as a relative for Head of Household status)</a:t>
            </a:r>
          </a:p>
        </p:txBody>
      </p:sp>
      <p:sp>
        <p:nvSpPr>
          <p:cNvPr id="401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1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7D09DF-2A5D-403D-9939-07DF9396E43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4014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254" name="~PP6347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61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9455490"/>
      </p:ext>
    </p:extLst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#2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 4012: Tab C</a:t>
            </a:r>
          </a:p>
          <a:p>
            <a:pPr eaLnBrk="1" hangingPunct="1"/>
            <a:r>
              <a:rPr lang="en-US" smtClean="0"/>
              <a:t>Brenda, 63, widowed 2001, owns home.</a:t>
            </a:r>
          </a:p>
          <a:p>
            <a:pPr eaLnBrk="1" hangingPunct="1"/>
            <a:r>
              <a:rPr lang="en-US" smtClean="0"/>
              <a:t>Her son, Brian, age 30 and permanently disabled, lived with her all year.</a:t>
            </a:r>
          </a:p>
          <a:p>
            <a:pPr eaLnBrk="1" hangingPunct="1"/>
            <a:r>
              <a:rPr lang="en-US" smtClean="0"/>
              <a:t>She provided over half his support.</a:t>
            </a:r>
          </a:p>
          <a:p>
            <a:pPr eaLnBrk="1" hangingPunct="1"/>
            <a:r>
              <a:rPr lang="en-US" smtClean="0"/>
              <a:t>Can Brenda claim Brian as a dependent?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YES</a:t>
            </a:r>
          </a:p>
        </p:txBody>
      </p:sp>
      <p:sp>
        <p:nvSpPr>
          <p:cNvPr id="402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2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3E90E2-480E-4B93-B888-B0D853CBB9C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402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273" name="~PP2347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3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258461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QUIZ #2, cont’d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 4012: Tab G</a:t>
            </a:r>
          </a:p>
          <a:p>
            <a:pPr eaLnBrk="1" hangingPunct="1"/>
            <a:r>
              <a:rPr lang="en-US" smtClean="0"/>
              <a:t>Is Brenda eligible to claim the child tax credit?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NO.  Brian is over 16</a:t>
            </a:r>
          </a:p>
        </p:txBody>
      </p:sp>
      <p:sp>
        <p:nvSpPr>
          <p:cNvPr id="40346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3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F88E19-5E7E-4E78-AC88-29FE9450568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403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2299" name="~PP5349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55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967340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1151</Words>
  <Application>Microsoft Office PowerPoint</Application>
  <PresentationFormat>On-screen Show (4:3)</PresentationFormat>
  <Paragraphs>191</Paragraphs>
  <Slides>20</Slides>
  <Notes>5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NJ Template 06</vt:lpstr>
      <vt:lpstr>Concluding the Interview</vt:lpstr>
      <vt:lpstr>PAPER WORK</vt:lpstr>
      <vt:lpstr>THE LAST WORD</vt:lpstr>
      <vt:lpstr>FINAL STEPS</vt:lpstr>
      <vt:lpstr>POWER OF ATTORNEY (POA)</vt:lpstr>
      <vt:lpstr>REVIEW QUIZ #1</vt:lpstr>
      <vt:lpstr>REVIEW QUIZ #1, cont’d</vt:lpstr>
      <vt:lpstr>REVIEW QUIZ #2</vt:lpstr>
      <vt:lpstr>REVIEW QUIZ #2, cont’d</vt:lpstr>
      <vt:lpstr>REVIEW QUIZ #2, cont’d</vt:lpstr>
      <vt:lpstr>REVIEW QUIZ #2, cont’d</vt:lpstr>
      <vt:lpstr>REVIEW QUIZ #3</vt:lpstr>
      <vt:lpstr>REVIEW QUIZ #3 ANSWERS</vt:lpstr>
      <vt:lpstr>REVIEW QUIZ #3, cont’d</vt:lpstr>
      <vt:lpstr>REVIEW QUIZ #3, cont’d</vt:lpstr>
      <vt:lpstr>REVIEW QUIZ #4</vt:lpstr>
      <vt:lpstr>REVIEW QUIZ #4 ANSWER</vt:lpstr>
      <vt:lpstr>REVIEW QUIZ #4, cont’d</vt:lpstr>
      <vt:lpstr>REVIEW QUIZ #4, cont’d</vt:lpstr>
      <vt:lpstr>REVIEW QUIZ #5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Concluding the Interview</dc:title>
  <dc:creator>HershAl</dc:creator>
  <cp:lastModifiedBy>HershAl</cp:lastModifiedBy>
  <cp:revision>2</cp:revision>
  <dcterms:created xsi:type="dcterms:W3CDTF">2012-01-07T00:34:47Z</dcterms:created>
  <dcterms:modified xsi:type="dcterms:W3CDTF">2012-01-07T00:34:49Z</dcterms:modified>
</cp:coreProperties>
</file>